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2" r:id="rId4"/>
    <p:sldId id="267" r:id="rId5"/>
    <p:sldId id="263" r:id="rId6"/>
    <p:sldId id="257" r:id="rId7"/>
    <p:sldId id="260" r:id="rId8"/>
    <p:sldId id="261" r:id="rId9"/>
    <p:sldId id="264" r:id="rId10"/>
    <p:sldId id="266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620C-B6CC-4658-91FE-310A84B647AB}" type="datetimeFigureOut">
              <a:rPr lang="en-US"/>
              <a:pPr/>
              <a:t>25-Feb-15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68F6E-CEE2-40FC-AC07-0866A62AFA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7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2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8F6E-CEE2-40FC-AC07-0866A62AFADE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362" y="531028"/>
            <a:ext cx="5648623" cy="1204306"/>
          </a:xfrm>
        </p:spPr>
        <p:txBody>
          <a:bodyPr bIns="9144" anchor="b"/>
          <a:lstStyle>
            <a:lvl1pPr>
              <a:defRPr sz="3200"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1989056" y="4328224"/>
            <a:ext cx="2176272" cy="201168"/>
          </a:xfrm>
          <a:prstGeom prst="rect">
            <a:avLst/>
          </a:prstGeom>
        </p:spPr>
        <p:txBody>
          <a:bodyPr/>
          <a:lstStyle/>
          <a:p>
            <a:fld id="{7D0065BE-0657-4A47-90AD-C21C55E16B19}" type="datetime4">
              <a:rPr lang="en-US" smtClean="0"/>
              <a:pPr/>
              <a:t>February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11483" y="855486"/>
            <a:ext cx="2961030" cy="3887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1489" y="485775"/>
            <a:ext cx="5099318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4957321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43587" y="914400"/>
            <a:ext cx="2771776" cy="3714750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681182" y="491319"/>
            <a:ext cx="4018627" cy="4197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6728" y="472127"/>
            <a:ext cx="3957851" cy="42090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2" y="5189219"/>
            <a:ext cx="6015037" cy="862965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sz="28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17" y="557214"/>
            <a:ext cx="3782775" cy="4055730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421" y="573206"/>
            <a:ext cx="3865942" cy="4055944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19" y="5172501"/>
            <a:ext cx="5909481" cy="846162"/>
          </a:xfrm>
          <a:solidFill>
            <a:schemeClr val="bg1"/>
          </a:solidFill>
          <a:effectLst>
            <a:outerShdw blurRad="203200" dist="1016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471488" y="485775"/>
            <a:ext cx="8208487" cy="4238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57213" y="557213"/>
            <a:ext cx="8027229" cy="41290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270609" y="286602"/>
            <a:ext cx="8504900" cy="444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1944" y="1872429"/>
            <a:ext cx="6038968" cy="1207509"/>
          </a:xfrm>
        </p:spPr>
        <p:txBody>
          <a:bodyPr bIns="9144" anchor="b"/>
          <a:lstStyle>
            <a:lvl1pPr algn="l">
              <a:def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52278"/>
            <a:ext cx="1501067" cy="190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803" y="5682761"/>
            <a:ext cx="1676400" cy="8382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photo conta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290686" y="191072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4537414" y="3018433"/>
            <a:ext cx="4185769" cy="2634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84" y="5172501"/>
            <a:ext cx="6005015" cy="873457"/>
          </a:xfrm>
          <a:solidFill>
            <a:schemeClr val="bg1"/>
          </a:solidFill>
          <a:effectLst>
            <a:outerShdw blurRad="203200" dist="1143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/>
          <a:lstStyle>
            <a:lvl1pPr algn="r">
              <a:defRPr lang="en-US" sz="2800" b="1" kern="1200" cap="all" baseline="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782" y="528120"/>
            <a:ext cx="1842163" cy="1805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8609" y="518615"/>
            <a:ext cx="5950424" cy="1815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630350" y="2741332"/>
            <a:ext cx="1842163" cy="1696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2704531" y="2718179"/>
            <a:ext cx="5961797" cy="1744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dschoo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iparticipa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school.png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12545" y="5071764"/>
            <a:ext cx="829994" cy="105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iparticipate.png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84151" y="6144071"/>
            <a:ext cx="1372772" cy="6863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2" r:id="rId4"/>
    <p:sldLayoutId id="2147483651" r:id="rId5"/>
    <p:sldLayoutId id="2147483661" r:id="rId6"/>
    <p:sldLayoutId id="2147483652" r:id="rId7"/>
    <p:sldLayoutId id="2147483653" r:id="rId8"/>
    <p:sldLayoutId id="2147483663" r:id="rId9"/>
    <p:sldLayoutId id="2147483660" r:id="rId10"/>
    <p:sldLayoutId id="2147483665" r:id="rId11"/>
    <p:sldLayoutId id="2147483654" r:id="rId12"/>
    <p:sldLayoutId id="2147483656" r:id="rId13"/>
    <p:sldLayoutId id="2147483657" r:id="rId14"/>
    <p:sldLayoutId id="2147483658" r:id="rId15"/>
    <p:sldLayoutId id="2147483659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166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872033" y="4186238"/>
            <a:ext cx="3771900" cy="1414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858" y="147485"/>
            <a:ext cx="7324567" cy="1951414"/>
          </a:xfrm>
        </p:spPr>
        <p:txBody>
          <a:bodyPr/>
          <a:lstStyle/>
          <a:p>
            <a:r>
              <a:rPr lang="el-GR" sz="4400" dirty="0" smtClean="0"/>
              <a:t>ΤΙΤΛΟΣ </a:t>
            </a:r>
            <a:br>
              <a:rPr lang="el-GR" sz="4400" dirty="0" smtClean="0"/>
            </a:br>
            <a:r>
              <a:rPr lang="el-GR" sz="4400" dirty="0" smtClean="0"/>
              <a:t>ανοιχτησ εκπαιδευτικησ πρακτικης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900614" y="4659004"/>
            <a:ext cx="3816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Όνομα Επίθετο, Ειδικότητα</a:t>
            </a:r>
          </a:p>
          <a:p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Όνομα Επίθετο, Ειδικότητα</a:t>
            </a:r>
          </a:p>
          <a:p>
            <a:r>
              <a:rPr lang="el-GR" sz="1600" dirty="0" smtClean="0">
                <a:solidFill>
                  <a:schemeClr val="bg2">
                    <a:lumMod val="10000"/>
                  </a:schemeClr>
                </a:solidFill>
              </a:rPr>
              <a:t>Όνομα Επίθετο, Ειδικότητα</a:t>
            </a:r>
          </a:p>
          <a:p>
            <a:endParaRPr lang="el-GR" sz="1600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512716" y="6175927"/>
            <a:ext cx="3174088" cy="382042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400" cap="all" spc="40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Tunga" pitchFamily="2"/>
              </a:rPr>
              <a:t>Τοποσ / ημερομηνια</a:t>
            </a:r>
            <a:endParaRPr kumimoji="0" lang="en-US" sz="1400" b="0" i="0" u="none" strike="noStrike" kern="1200" cap="all" spc="40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Tunga" pitchFamily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0785" y="4247657"/>
            <a:ext cx="223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chemeClr val="bg2">
                    <a:lumMod val="10000"/>
                  </a:schemeClr>
                </a:solidFill>
              </a:rPr>
              <a:t>Ομάδα ανάπτυξης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4294967295"/>
          </p:nvPr>
        </p:nvSpPr>
        <p:spPr>
          <a:xfrm>
            <a:off x="246922" y="2293414"/>
            <a:ext cx="5037841" cy="354949"/>
          </a:xfrm>
        </p:spPr>
        <p:txBody>
          <a:bodyPr>
            <a:noAutofit/>
          </a:bodyPr>
          <a:lstStyle/>
          <a:p>
            <a:r>
              <a:rPr lang="el-GR" sz="2400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ΟΝΟΜΑ ΣΧΟΛΕΙΟΥ</a:t>
            </a:r>
          </a:p>
        </p:txBody>
      </p:sp>
      <p:pic>
        <p:nvPicPr>
          <p:cNvPr id="11" name="Picture 10" descr="logoP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948" y="4199873"/>
            <a:ext cx="1407460" cy="140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>
            <a:off x="2731824" y="2581735"/>
            <a:ext cx="5800299" cy="169232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2743200" y="532263"/>
            <a:ext cx="5800299" cy="1692322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47916" y="5172501"/>
            <a:ext cx="6196084" cy="873457"/>
          </a:xfrm>
        </p:spPr>
        <p:txBody>
          <a:bodyPr/>
          <a:lstStyle/>
          <a:p>
            <a:r>
              <a:rPr lang="el-GR" sz="2400" dirty="0" smtClean="0"/>
              <a:t>ΑΞΙΟΠΟΙΗΣΗ ΨΗΦΙΑΚΟΥ ΠΕΡΙΕΧΟΜΕΝΟΥ</a:t>
            </a:r>
            <a:endParaRPr lang="el-GR" sz="2400" dirty="0"/>
          </a:p>
        </p:txBody>
      </p:sp>
      <p:pic>
        <p:nvPicPr>
          <p:cNvPr id="26" name="Content Placeholder 25" descr="lo4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3894" y="528638"/>
            <a:ext cx="169545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Content Placeholder 21"/>
          <p:cNvSpPr>
            <a:spLocks noGrp="1"/>
          </p:cNvSpPr>
          <p:nvPr>
            <p:ph sz="quarter" idx="4"/>
          </p:nvPr>
        </p:nvSpPr>
        <p:spPr>
          <a:xfrm>
            <a:off x="2852381" y="696040"/>
            <a:ext cx="5650174" cy="1378424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Κάθετος αντίδραση</a:t>
            </a:r>
          </a:p>
          <a:p>
            <a:pPr lvl="2"/>
            <a:r>
              <a:rPr lang="en-US" b="0" dirty="0" smtClean="0">
                <a:hlinkClick r:id="rId3"/>
              </a:rPr>
              <a:t>http://photodentro.edu.gr/lor/r/8521/1660</a:t>
            </a:r>
            <a:r>
              <a:rPr lang="en-US" b="0" dirty="0" smtClean="0"/>
              <a:t>?</a:t>
            </a:r>
            <a:endParaRPr lang="el-GR" b="0" dirty="0" smtClean="0"/>
          </a:p>
          <a:p>
            <a:pPr lvl="2"/>
            <a:r>
              <a:rPr lang="el-GR" b="0" dirty="0" smtClean="0"/>
              <a:t>Προσομοίωση</a:t>
            </a:r>
          </a:p>
          <a:p>
            <a:pPr lvl="2"/>
            <a:r>
              <a:rPr lang="el-GR" b="0" dirty="0" smtClean="0"/>
              <a:t>Προέλευση: Φωτόδεντρο / Μαθησιακά </a:t>
            </a:r>
            <a:r>
              <a:rPr lang="el-GR" dirty="0" smtClean="0"/>
              <a:t>Α</a:t>
            </a:r>
            <a:r>
              <a:rPr lang="el-GR" b="0" dirty="0" smtClean="0"/>
              <a:t>ντικείμενα</a:t>
            </a:r>
            <a:endParaRPr lang="el-GR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7" name="Content Placeholder 26" descr="newton.JPG"/>
          <p:cNvPicPr>
            <a:picLocks noGrp="1" noChangeAspect="1"/>
          </p:cNvPicPr>
          <p:nvPr>
            <p:ph sz="half" idx="13"/>
          </p:nvPr>
        </p:nvPicPr>
        <p:blipFill>
          <a:blip r:embed="rId4"/>
          <a:srcRect l="5286" r="9251"/>
          <a:stretch>
            <a:fillRect/>
          </a:stretch>
        </p:blipFill>
        <p:spPr>
          <a:xfrm>
            <a:off x="677748" y="2606722"/>
            <a:ext cx="1712016" cy="1652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Content Placeholder 23"/>
          <p:cNvSpPr>
            <a:spLocks noGrp="1"/>
          </p:cNvSpPr>
          <p:nvPr>
            <p:ph sz="quarter" idx="14"/>
          </p:nvPr>
        </p:nvSpPr>
        <p:spPr>
          <a:xfrm>
            <a:off x="2825088" y="2718179"/>
            <a:ext cx="5691116" cy="1403445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Δυνάμεις</a:t>
            </a:r>
          </a:p>
          <a:p>
            <a:pPr lvl="2"/>
            <a:r>
              <a:rPr lang="es-AR" dirty="0" smtClean="0">
                <a:hlinkClick r:id="rId3"/>
              </a:rPr>
              <a:t>http://photodentro.edu.gr/video/handle/8522/670 </a:t>
            </a:r>
            <a:endParaRPr lang="el-GR" dirty="0" smtClean="0">
              <a:hlinkClick r:id="rId3"/>
            </a:endParaRPr>
          </a:p>
          <a:p>
            <a:pPr lvl="2"/>
            <a:r>
              <a:rPr lang="el-GR" b="0" dirty="0" smtClean="0"/>
              <a:t>Βίντεο</a:t>
            </a:r>
          </a:p>
          <a:p>
            <a:pPr lvl="2"/>
            <a:r>
              <a:rPr lang="el-GR" dirty="0" smtClean="0"/>
              <a:t>Προέλευση: Φωτόδεντρο </a:t>
            </a:r>
            <a:r>
              <a:rPr lang="el-GR" b="0" dirty="0" smtClean="0"/>
              <a:t>/ Εκπαιδευτικά Βίντεο</a:t>
            </a:r>
            <a:endParaRPr lang="el-G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ΤΕΚΜΗΡΙΩΣΗΣ ΚΑΙ ΕΠΕΚΤΑΣΗΣ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cap="none" dirty="0" smtClean="0"/>
              <a:t>ΑΠΟΤΕΛΕΣΜΑΤΑ- ΑΝΤΙΚΤΥΠΟΣ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Τεκμηριώστε τους λόγους για τους οποίους θεωρείτε καλή την προτεινόμενη πρακτική.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Αξιολογήστε τον αντίκτυπο της εφαρμογής της σε επίπεδο μαθητών, ή συμμετεχόντων εκπαιδευτικών, ή στην ευρύτερη σχολική κοινότητα.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Καταγράψτε τα μαθησιακά αποτελέσματα και τον βαθμό καινοτομίας που επέφερε η εφαρμογή της ανοιχτής εκπαιδευτικής πρακτικής στο εκπαιδευτικό περιβάλλον σας.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Περιγράψτε τα κριτήρια σύμφωνα με τα οποία αξιολογήθηκαν τα μαθησιακά αποτελέσματα και η καινοτομία που επέφερε η εφαρμογή της ανοιχτής εκπαιδευτικής πρακτικής.</a:t>
            </a:r>
          </a:p>
          <a:p>
            <a:pPr lvl="1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28962" y="5058697"/>
            <a:ext cx="6015037" cy="1095919"/>
          </a:xfrm>
        </p:spPr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ΣΧΕΣΗ ΜΕ ΑΛΛΕΣ ΑΝΟΙΧΤΕΣ ΕΚΠΑΙΔΕΥΤΙΚΕΣ ΠΡΑΚΤΙΚΕΣ / ΑΞΙΟΠΟΙΗΣΗ, ΓΕΝΙΚΕΥΣΗ, ΕΠΕΚΤΑΣΙΜΟΤΗΤΑ</a:t>
            </a:r>
            <a:br>
              <a:rPr lang="el-GR" sz="2400" cap="none" dirty="0" smtClean="0"/>
            </a:br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 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Σχέση με άλλες ανοιχτές εκπαιδευτικές πρακτικές</a:t>
            </a:r>
            <a:endParaRPr lang="el-GR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Αναφέρετε τυχόν άλλες πρακτικές στις οποίες βασίστηκε ο σχεδιασμός και η εφαρμογή της ανοιχτής εκπαιδευτικής πρακτικής.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Καταγράψτε στοιχεία τα οποία τεκμηριώνουν την πρωτοτυπία της πρακτικής ως προς την ιδέα ή/και την εφαρμογή της και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Η πιθανή σχέση της με άλλη πρακτική (τροποποίηση, επέκταση, προσαρμογή άλλης πρακτικής). Σε περίπτωση που η πρακτική σας σχετίζεται με μία άλλη πρακτική, δώστε το </a:t>
            </a:r>
            <a:r>
              <a:rPr lang="en-US" dirty="0" smtClean="0"/>
              <a:t>URL </a:t>
            </a:r>
            <a:r>
              <a:rPr lang="el-GR" dirty="0" smtClean="0"/>
              <a:t>της πρακτικής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94830" y="573206"/>
            <a:ext cx="3985145" cy="405594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790365" y="573134"/>
            <a:ext cx="3782775" cy="405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 sz="2000" b="1" dirty="0" smtClean="0"/>
              <a:t>Αξιοποίηση, Γενίκευση, Επεκτασιμότητα</a:t>
            </a:r>
          </a:p>
          <a:p>
            <a:pPr marL="173736" lvl="1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700" dirty="0" smtClean="0"/>
              <a:t>Καταγράψτε τους τρόπους με τους οποίους η ανοιχτή εκπαιδευτική πρακτική μπορεί 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600" dirty="0" smtClean="0"/>
              <a:t>να αξιοποιηθεί, 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600" dirty="0" smtClean="0"/>
              <a:t>να γενικευτεί ή </a:t>
            </a:r>
          </a:p>
          <a:p>
            <a:pPr marL="630936" lvl="2" indent="-173736">
              <a:spcBef>
                <a:spcPts val="3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1600" dirty="0" smtClean="0"/>
              <a:t>να επεκταθεί σε διαφορετικά πλαίσια.</a:t>
            </a: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cap="none" dirty="0" smtClean="0"/>
              <a:t/>
            </a:r>
            <a:br>
              <a:rPr lang="el-GR" sz="2400" cap="none" dirty="0" smtClean="0"/>
            </a:br>
            <a:r>
              <a:rPr lang="el-GR" sz="2400" cap="none" dirty="0" smtClean="0"/>
              <a:t>ΠΡΟΣΘΕΤΟ ΥΛΙΚΟ ΠΟΥ ΑΞΙΟΠΟΙΗΘΗΚΕ</a:t>
            </a:r>
            <a:br>
              <a:rPr lang="el-GR" sz="2400" cap="none" dirty="0" smtClean="0"/>
            </a:br>
            <a:endParaRPr lang="el-GR" sz="2400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l-GR" b="1" dirty="0" smtClean="0"/>
              <a:t>Πρόσθετο υλικό που αξιοποιήθηκε</a:t>
            </a:r>
          </a:p>
          <a:p>
            <a:pPr lvl="1"/>
            <a:r>
              <a:rPr lang="el-GR" dirty="0" smtClean="0"/>
              <a:t>Αναφορά σε άλλο υλικό που αξιοποιήθηκε. 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Βιβλία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Τίτλος 1, Συγγραφέας, …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Τίτλος 2, Συγγραφέας, …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Σημειώσεις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Πληροφορίες για τις σημειώσεις που χρησιμοποιήθηκαν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Χάρτες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Πληροφορίες για τους χάρτες που χρησιμοποιήθηκαν</a:t>
            </a:r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Websites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Όνομα ιστοσελίδας, Ηλεκτρονική Διεύθυνση 1, …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Όνομα ιστοσελίδας, Ηλεκτρονική Διεύθυνση 2, …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l-GR" dirty="0" smtClean="0"/>
              <a:t>Λογισμικό</a:t>
            </a:r>
          </a:p>
          <a:p>
            <a:pPr lvl="3">
              <a:buFont typeface="Arial" pitchFamily="34" charset="0"/>
              <a:buChar char="•"/>
            </a:pPr>
            <a:r>
              <a:rPr lang="el-GR" dirty="0" smtClean="0"/>
              <a:t>Όνομα λογισμικού,  Δημιουργός, Ηλεκτρονική Διεύθυνση, …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ΣΥΝΤΟΜΗ ΠΕΡΙΓΡΑΦΗ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el-GR" sz="2000" dirty="0" smtClean="0"/>
              <a:t>Δώστε μία σύντομη περιγραφή της ανοιχτής εκπαιδευτικής πρακτικής.</a:t>
            </a:r>
          </a:p>
          <a:p>
            <a:pPr lvl="2"/>
            <a:r>
              <a:rPr lang="el-GR" dirty="0" smtClean="0"/>
              <a:t>Κείμενο Α</a:t>
            </a:r>
          </a:p>
          <a:p>
            <a:pPr lvl="3"/>
            <a:r>
              <a:rPr lang="el-GR" dirty="0" smtClean="0"/>
              <a:t>Κείμενο Α1</a:t>
            </a:r>
          </a:p>
          <a:p>
            <a:pPr lvl="4"/>
            <a:r>
              <a:rPr lang="el-GR" dirty="0" smtClean="0"/>
              <a:t>Κείμενο Α1.1</a:t>
            </a:r>
          </a:p>
          <a:p>
            <a:pPr lvl="3"/>
            <a:r>
              <a:rPr lang="el-GR" dirty="0" smtClean="0"/>
              <a:t>Κείμενο Α2</a:t>
            </a:r>
          </a:p>
          <a:p>
            <a:pPr lvl="4"/>
            <a:r>
              <a:rPr lang="el-GR" dirty="0" smtClean="0"/>
              <a:t>Κείμενο Α2.1</a:t>
            </a:r>
          </a:p>
          <a:p>
            <a:pPr lvl="4"/>
            <a:r>
              <a:rPr lang="el-GR" dirty="0" smtClean="0"/>
              <a:t>Κείμενο Α2.2</a:t>
            </a:r>
            <a:endParaRPr lang="el-GR" b="1" dirty="0" smtClean="0"/>
          </a:p>
          <a:p>
            <a:pPr lvl="2"/>
            <a:r>
              <a:rPr lang="el-GR" dirty="0" smtClean="0"/>
              <a:t>Κείμενο Β</a:t>
            </a:r>
          </a:p>
          <a:p>
            <a:pPr lvl="3"/>
            <a:r>
              <a:rPr lang="el-GR" dirty="0" smtClean="0"/>
              <a:t>Κείμενο Β1</a:t>
            </a:r>
          </a:p>
          <a:p>
            <a:pPr lvl="4"/>
            <a:r>
              <a:rPr lang="el-GR" dirty="0" smtClean="0"/>
              <a:t>Κείμενο Β1.1</a:t>
            </a:r>
          </a:p>
          <a:p>
            <a:pPr lvl="4"/>
            <a:r>
              <a:rPr lang="el-GR" dirty="0" smtClean="0"/>
              <a:t>Κείμενο Β2.2</a:t>
            </a:r>
            <a:endParaRPr lang="el-GR" b="1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3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35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&amp; ΔΙΔΑΚΤΙΚΟΙ ΣΤΟΧΟΙ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dirty="0" smtClean="0"/>
              <a:t>Σχεδιασμός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Περιγράψτε τα βήματα σχεδιασμού της ανοιχτής εκπαιδευτικής πρακτικής. </a:t>
            </a:r>
            <a:endParaRPr lang="el-GR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b="1" dirty="0" smtClean="0"/>
              <a:t>Διδακτικοί στόχοι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Περιγράψτε τους διδακτικούς στόχους της ανοιχτής εκπαιδευτικής πρακτικής</a:t>
            </a:r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ΕΦΑΡΜΟΓΗ ΤΗΣ ανοιχτησ εκπαιδευτικησ ΠΡΑΚΤΙΚΗΣ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47916" y="5189219"/>
            <a:ext cx="6196083" cy="862965"/>
          </a:xfrm>
        </p:spPr>
        <p:txBody>
          <a:bodyPr/>
          <a:lstStyle/>
          <a:p>
            <a:r>
              <a:rPr lang="el-GR" sz="2400" cap="none" dirty="0" smtClean="0"/>
              <a:t>ΣΤΟΙΧΕΙΑ ΕΦΑΡΜΟΓΗΣ </a:t>
            </a:r>
            <a:r>
              <a:rPr lang="el-GR" sz="2400" dirty="0" smtClean="0"/>
              <a:t>ΤΗΣ ανοιχτησ εκπαιδευτικησ </a:t>
            </a:r>
            <a:r>
              <a:rPr lang="el-GR" sz="2400" cap="none" dirty="0" smtClean="0"/>
              <a:t>ΠΡΑΚΤΙΚΗΣ</a:t>
            </a:r>
            <a:r>
              <a:rPr lang="el-GR" sz="2400" dirty="0" smtClean="0"/>
              <a:t>   </a:t>
            </a: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Περιβάλλον – Πλαίσιο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Δώστε μία σ</a:t>
            </a:r>
            <a:r>
              <a:rPr lang="el-GR" b="0" dirty="0" smtClean="0"/>
              <a:t>ύντομη περιγραφή του περιβάλλοντος και του πλαισίου μέσα στα οποία υλοποιήθηκε η ανοιχτή εκπαιδευτική πρακτική. </a:t>
            </a:r>
          </a:p>
          <a:p>
            <a:pPr lvl="1">
              <a:buFont typeface="Arial" pitchFamily="34" charset="0"/>
              <a:buChar char="•"/>
            </a:pPr>
            <a:r>
              <a:rPr lang="el-GR" b="0" dirty="0" smtClean="0"/>
              <a:t>Εδώ θα αναφέρονται οι προϋποθέσεις της εφαρμογής της αν υπάρχουν, πχ. στο πλαίσιο της μεθόδου project της Α’ λυκείου.</a:t>
            </a:r>
          </a:p>
          <a:p>
            <a:pPr lvl="1">
              <a:buFont typeface="Arial" pitchFamily="34" charset="0"/>
              <a:buChar char="•"/>
            </a:pPr>
            <a:endParaRPr lang="el-GR" b="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Τάξη</a:t>
            </a:r>
          </a:p>
          <a:p>
            <a:pPr lvl="2">
              <a:buClr>
                <a:srgbClr val="F96A1B"/>
              </a:buClr>
            </a:pPr>
            <a:r>
              <a:rPr lang="el-GR" sz="1500" dirty="0" smtClean="0">
                <a:solidFill>
                  <a:srgbClr val="000000"/>
                </a:solidFill>
              </a:rPr>
              <a:t>π.χ . Ε’ Δημοτικού</a:t>
            </a:r>
            <a:endParaRPr lang="el-GR" sz="1500" b="1" dirty="0" smtClean="0"/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Διάρκεια</a:t>
            </a:r>
          </a:p>
          <a:p>
            <a:pPr lvl="2"/>
            <a:r>
              <a:rPr lang="el-GR" sz="1400" b="0" dirty="0" smtClean="0"/>
              <a:t>π.χ . Ωριαία διδασκαλία, Διδακτική ενότητα ή άλλη διάρκεια</a:t>
            </a:r>
          </a:p>
          <a:p>
            <a:pPr lvl="1">
              <a:buFont typeface="Arial" pitchFamily="34" charset="0"/>
              <a:buChar char="•"/>
            </a:pPr>
            <a:r>
              <a:rPr lang="el-GR" sz="2400" b="1" dirty="0" smtClean="0"/>
              <a:t>Ρόλος Διδάσκοντα</a:t>
            </a:r>
          </a:p>
          <a:p>
            <a:pPr lvl="2">
              <a:buFont typeface="Arial" pitchFamily="34" charset="0"/>
              <a:buChar char="•"/>
            </a:pPr>
            <a:r>
              <a:rPr lang="el-GR" sz="1400" dirty="0" smtClean="0"/>
              <a:t>π.χ . διδακτικός, ενθαρρυντικός, υποστηρικτικός, συμβουλευτικός, διευκολυντικός, συντονιστικός, ηγετικός, διαμεσολαβητικός, εποπτικός, προπονητικός, διαχειριστικός, μέντωρ, υποκινητικός, κριτικός, επιμελητής περιεχομένου (</a:t>
            </a:r>
            <a:r>
              <a:rPr lang="en-US" sz="1400" dirty="0" smtClean="0"/>
              <a:t>curator</a:t>
            </a:r>
            <a:r>
              <a:rPr lang="el-GR" sz="1400" dirty="0" smtClean="0"/>
              <a:t>), τεχνική υποστήριξη ή άλλος ρόλος.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34269" y="5172501"/>
            <a:ext cx="6209731" cy="846162"/>
          </a:xfrm>
        </p:spPr>
        <p:txBody>
          <a:bodyPr/>
          <a:lstStyle/>
          <a:p>
            <a:r>
              <a:rPr lang="el-GR" sz="2400" dirty="0" smtClean="0"/>
              <a:t>ΑΝΑΛΥΤΙΚΗ ΠΕΡΙΓΡΑΦΗ ΤΗΣ ανοιχτησ εκπαιδευτικησ ΠΡΑΚΤΙΚΗΣ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l-GR" b="0" dirty="0" smtClean="0"/>
              <a:t>Περιγράψτε αναλυτικά την εφαρμογή της ανοιχτής εκπαιδευτικής πρακτικής. </a:t>
            </a:r>
          </a:p>
          <a:p>
            <a:pPr lvl="1">
              <a:buFont typeface="Arial" pitchFamily="34" charset="0"/>
              <a:buChar char="•"/>
            </a:pPr>
            <a:r>
              <a:rPr lang="el-GR" b="0" dirty="0" smtClean="0"/>
              <a:t>Περιγράψτε τον τρόπο με τον οποίο εργάστηκαν οι μαθητές (ατομικά ή σε ομάδες). </a:t>
            </a:r>
          </a:p>
          <a:p>
            <a:pPr lvl="1">
              <a:buFont typeface="Arial" pitchFamily="34" charset="0"/>
              <a:buChar char="•"/>
            </a:pPr>
            <a:r>
              <a:rPr lang="el-GR" b="0" dirty="0" smtClean="0"/>
              <a:t>Αν η δραστηριότητα ήταν ομαδική, </a:t>
            </a:r>
          </a:p>
          <a:p>
            <a:pPr lvl="3">
              <a:buFont typeface="Arial" pitchFamily="34" charset="0"/>
              <a:buChar char="•"/>
            </a:pPr>
            <a:r>
              <a:rPr lang="el-GR" b="0" dirty="0" smtClean="0"/>
              <a:t>προσδιορίστε πόσα μέλη είχε κάθε ομάδα και </a:t>
            </a:r>
          </a:p>
          <a:p>
            <a:pPr lvl="3">
              <a:buFont typeface="Arial" pitchFamily="34" charset="0"/>
              <a:buChar char="•"/>
            </a:pPr>
            <a:r>
              <a:rPr lang="el-GR" b="0" dirty="0" smtClean="0"/>
              <a:t>τον τρόπο με τον οποίο διαμορφώθηκαν οι ομάδες. 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Κ</a:t>
            </a:r>
            <a:r>
              <a:rPr lang="el-GR" b="0" dirty="0" smtClean="0"/>
              <a:t>αταγράψτε όσα άλλα στοιχεία κρίνεται απαραίτητα για την πλήρη περιγραφή της εφαρμογής της ανοιχτής εκπαιδευτικής πρακτικής.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Content Placeholder 8" descr="o-o-o-happy-o-o-o-1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b="11689"/>
          <a:stretch>
            <a:fillRect/>
          </a:stretch>
        </p:blipFill>
        <p:spPr>
          <a:xfrm>
            <a:off x="240028" y="205450"/>
            <a:ext cx="8643313" cy="4627491"/>
          </a:xfrm>
        </p:spPr>
      </p:pic>
      <p:sp>
        <p:nvSpPr>
          <p:cNvPr id="10" name="Rectangle 9"/>
          <p:cNvSpPr/>
          <p:nvPr/>
        </p:nvSpPr>
        <p:spPr>
          <a:xfrm>
            <a:off x="3084395" y="5390866"/>
            <a:ext cx="6059606" cy="450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l-GR" sz="1400" dirty="0" smtClean="0"/>
              <a:t>Σε περίπτωση που επιθυμείτε να συμπεριλάβετε μία εικόνα μπορείτε να χρησιμοποιήσετε αυτήν τη  μορφοποίηση.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9140000">
            <a:off x="816119" y="1589388"/>
            <a:ext cx="6901822" cy="1207509"/>
          </a:xfrm>
        </p:spPr>
        <p:txBody>
          <a:bodyPr/>
          <a:lstStyle/>
          <a:p>
            <a:r>
              <a:rPr lang="el-GR" dirty="0" smtClean="0"/>
              <a:t>ΑΞΙΟΠΟΙΗΣΗ ΨΗΦΙΑΚΟΥ ΠΕΡΙΕΧΟΜΕΝΟΥ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diagon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10B7A3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4BB0498-46D9-49AF-8190-574CDA9EFE1C}" vid="{5317E9BC-39A5-42FE-BCBC-62BD08911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 Open Educational Practices PPT Template v1.1</Template>
  <TotalTime>0</TotalTime>
  <Words>572</Words>
  <Application>Microsoft Office PowerPoint</Application>
  <PresentationFormat>On-screen Show (4:3)</PresentationFormat>
  <Paragraphs>103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Franklin Gothic Book</vt:lpstr>
      <vt:lpstr>Perpetua</vt:lpstr>
      <vt:lpstr>Tunga</vt:lpstr>
      <vt:lpstr>Wingdings</vt:lpstr>
      <vt:lpstr>Angles</vt:lpstr>
      <vt:lpstr>ΤΙΤΛΟΣ  ανοιχτησ εκπαιδευτικησ πρακτικης</vt:lpstr>
      <vt:lpstr>ΣΥΝΤΟΜΗ ΠΕΡΙΓΡΑΦΗ</vt:lpstr>
      <vt:lpstr>ΣΧΕΔΙΑΣΜΟΣ ΤΗΣ ανοιχτησ εκπαιδευτικησ ΠΡΑΚΤΙΚΗΣ</vt:lpstr>
      <vt:lpstr>ΣΧΕΔΙΑΣΜΟΣ &amp; ΔΙΔΑΚΤΙΚΟΙ ΣΤΟΧΟΙ</vt:lpstr>
      <vt:lpstr>ΕΦΑΡΜΟΓΗ ΤΗΣ ανοιχτησ εκπαιδευτικησ ΠΡΑΚΤΙΚΗΣ</vt:lpstr>
      <vt:lpstr>ΣΤΟΙΧΕΙΑ ΕΦΑΡΜΟΓΗΣ ΤΗΣ ανοιχτησ εκπαιδευτικησ ΠΡΑΚΤΙΚΗΣ   </vt:lpstr>
      <vt:lpstr>ΑΝΑΛΥΤΙΚΗ ΠΕΡΙΓΡΑΦΗ ΤΗΣ ανοιχτησ εκπαιδευτικησ ΠΡΑΚΤΙΚΗΣ</vt:lpstr>
      <vt:lpstr>PowerPoint Presentation</vt:lpstr>
      <vt:lpstr>ΑΞΙΟΠΟΙΗΣΗ ΨΗΦΙΑΚΟΥ ΠΕΡΙΕΧΟΜΕΝΟΥ</vt:lpstr>
      <vt:lpstr>ΑΞΙΟΠΟΙΗΣΗ ΨΗΦΙΑΚΟΥ ΠΕΡΙΕΧΟΜΕΝΟΥ</vt:lpstr>
      <vt:lpstr>ΣΤΟΙΧΕΙΑ ΤΕΚΜΗΡΙΩΣΗΣ ΚΑΙ ΕΠΕΚΤΑΣΗΣ</vt:lpstr>
      <vt:lpstr> ΑΠΟΤΕΛΕΣΜΑΤΑ- ΑΝΤΙΚΤΥΠΟΣ </vt:lpstr>
      <vt:lpstr>   ΣΧΕΣΗ ΜΕ ΑΛΛΕΣ ΑΝΟΙΧΤΕΣ ΕΚΠΑΙΔΕΥΤΙΚΕΣ ΠΡΑΚΤΙΚΕΣ / ΑΞΙΟΠΟΙΗΣΗ, ΓΕΝΙΚΕΥΣΗ, ΕΠΕΚΤΑΣΙΜΟΤΗΤΑ    </vt:lpstr>
      <vt:lpstr> ΠΡΟΣΘΕΤΟ ΥΛΙΚΟ ΠΟΥ ΑΞΙΟΠΟΙΗΘΗΚΕ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 ανοιχτησ εκπαιδευτικησ πρακτικης</dc:title>
  <dc:creator>Terpou Maria</dc:creator>
  <cp:lastModifiedBy>Terpou Maria</cp:lastModifiedBy>
  <cp:revision>1</cp:revision>
  <dcterms:created xsi:type="dcterms:W3CDTF">2015-02-25T12:28:01Z</dcterms:created>
  <dcterms:modified xsi:type="dcterms:W3CDTF">2015-02-25T12:28:24Z</dcterms:modified>
</cp:coreProperties>
</file>